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Kollektif" panose="020B0604020202020204" charset="0"/>
      <p:regular r:id="rId9"/>
    </p:embeddedFont>
    <p:embeddedFont>
      <p:font typeface="Loubag 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1.svg"/><Relationship Id="rId5" Type="http://schemas.openxmlformats.org/officeDocument/2006/relationships/image" Target="../media/image1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0.svg"/><Relationship Id="rId7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87798" y="-668792"/>
            <a:ext cx="6739604" cy="1375290"/>
          </a:xfrm>
          <a:custGeom>
            <a:avLst/>
            <a:gdLst/>
            <a:ahLst/>
            <a:cxnLst/>
            <a:rect l="l" t="t" r="r" b="b"/>
            <a:pathLst>
              <a:path w="6739604" h="1375290">
                <a:moveTo>
                  <a:pt x="6739604" y="1375290"/>
                </a:moveTo>
                <a:lnTo>
                  <a:pt x="0" y="1375290"/>
                </a:lnTo>
                <a:lnTo>
                  <a:pt x="0" y="0"/>
                </a:lnTo>
                <a:lnTo>
                  <a:pt x="6739604" y="0"/>
                </a:lnTo>
                <a:lnTo>
                  <a:pt x="6739604" y="13752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1715989" y="9599355"/>
            <a:ext cx="6739604" cy="1375290"/>
          </a:xfrm>
          <a:custGeom>
            <a:avLst/>
            <a:gdLst/>
            <a:ahLst/>
            <a:cxnLst/>
            <a:rect l="l" t="t" r="r" b="b"/>
            <a:pathLst>
              <a:path w="6739604" h="1375290">
                <a:moveTo>
                  <a:pt x="6739604" y="0"/>
                </a:moveTo>
                <a:lnTo>
                  <a:pt x="0" y="0"/>
                </a:lnTo>
                <a:lnTo>
                  <a:pt x="0" y="1375290"/>
                </a:lnTo>
                <a:lnTo>
                  <a:pt x="6739604" y="1375290"/>
                </a:lnTo>
                <a:lnTo>
                  <a:pt x="67396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32842">
            <a:off x="-1027516" y="1453179"/>
            <a:ext cx="20343031" cy="7323491"/>
          </a:xfrm>
          <a:custGeom>
            <a:avLst/>
            <a:gdLst/>
            <a:ahLst/>
            <a:cxnLst/>
            <a:rect l="l" t="t" r="r" b="b"/>
            <a:pathLst>
              <a:path w="20343031" h="7323491">
                <a:moveTo>
                  <a:pt x="0" y="0"/>
                </a:moveTo>
                <a:lnTo>
                  <a:pt x="20343032" y="0"/>
                </a:lnTo>
                <a:lnTo>
                  <a:pt x="20343032" y="7323492"/>
                </a:lnTo>
                <a:lnTo>
                  <a:pt x="0" y="7323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57475" y="6012999"/>
            <a:ext cx="4006545" cy="3245301"/>
          </a:xfrm>
          <a:custGeom>
            <a:avLst/>
            <a:gdLst/>
            <a:ahLst/>
            <a:cxnLst/>
            <a:rect l="l" t="t" r="r" b="b"/>
            <a:pathLst>
              <a:path w="4006545" h="3245301">
                <a:moveTo>
                  <a:pt x="0" y="0"/>
                </a:moveTo>
                <a:lnTo>
                  <a:pt x="4006545" y="0"/>
                </a:lnTo>
                <a:lnTo>
                  <a:pt x="4006545" y="3245301"/>
                </a:lnTo>
                <a:lnTo>
                  <a:pt x="0" y="3245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3781811" cy="2642540"/>
          </a:xfrm>
          <a:custGeom>
            <a:avLst/>
            <a:gdLst/>
            <a:ahLst/>
            <a:cxnLst/>
            <a:rect l="l" t="t" r="r" b="b"/>
            <a:pathLst>
              <a:path w="3781811" h="2642540">
                <a:moveTo>
                  <a:pt x="0" y="0"/>
                </a:moveTo>
                <a:lnTo>
                  <a:pt x="3781811" y="0"/>
                </a:lnTo>
                <a:lnTo>
                  <a:pt x="3781811" y="2642540"/>
                </a:lnTo>
                <a:lnTo>
                  <a:pt x="0" y="2642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516811">
            <a:off x="13262076" y="-3981997"/>
            <a:ext cx="8583677" cy="8229600"/>
          </a:xfrm>
          <a:custGeom>
            <a:avLst/>
            <a:gdLst/>
            <a:ahLst/>
            <a:cxnLst/>
            <a:rect l="l" t="t" r="r" b="b"/>
            <a:pathLst>
              <a:path w="8583677" h="8229600">
                <a:moveTo>
                  <a:pt x="0" y="0"/>
                </a:moveTo>
                <a:lnTo>
                  <a:pt x="8583677" y="0"/>
                </a:lnTo>
                <a:lnTo>
                  <a:pt x="85836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7744418">
            <a:off x="-3517465" y="6080313"/>
            <a:ext cx="9080721" cy="8706142"/>
          </a:xfrm>
          <a:custGeom>
            <a:avLst/>
            <a:gdLst/>
            <a:ahLst/>
            <a:cxnLst/>
            <a:rect l="l" t="t" r="r" b="b"/>
            <a:pathLst>
              <a:path w="9080721" h="8706142">
                <a:moveTo>
                  <a:pt x="0" y="0"/>
                </a:moveTo>
                <a:lnTo>
                  <a:pt x="9080721" y="0"/>
                </a:lnTo>
                <a:lnTo>
                  <a:pt x="9080721" y="8706141"/>
                </a:lnTo>
                <a:lnTo>
                  <a:pt x="0" y="87061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40756" y="3529775"/>
            <a:ext cx="13806489" cy="192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32"/>
              </a:lnSpc>
            </a:pPr>
            <a:r>
              <a:rPr lang="en-US" sz="11237">
                <a:solidFill>
                  <a:srgbClr val="47413A"/>
                </a:solidFill>
                <a:latin typeface="Loubag Bold"/>
              </a:rPr>
              <a:t>FIQIH IBADAH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67692" y="5571277"/>
            <a:ext cx="8152616" cy="96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6"/>
              </a:lnSpc>
            </a:pPr>
            <a:r>
              <a:rPr lang="en-US" sz="5618">
                <a:solidFill>
                  <a:srgbClr val="47413A"/>
                </a:solidFill>
                <a:latin typeface="Kollektif"/>
              </a:rPr>
              <a:t>KELOMPOK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-1579980" y="-2868857"/>
            <a:ext cx="7641471" cy="7326260"/>
          </a:xfrm>
          <a:custGeom>
            <a:avLst/>
            <a:gdLst/>
            <a:ahLst/>
            <a:cxnLst/>
            <a:rect l="l" t="t" r="r" b="b"/>
            <a:pathLst>
              <a:path w="7641471" h="7326260">
                <a:moveTo>
                  <a:pt x="7641471" y="7326260"/>
                </a:moveTo>
                <a:lnTo>
                  <a:pt x="0" y="7326260"/>
                </a:lnTo>
                <a:lnTo>
                  <a:pt x="0" y="0"/>
                </a:lnTo>
                <a:lnTo>
                  <a:pt x="7641471" y="0"/>
                </a:lnTo>
                <a:lnTo>
                  <a:pt x="7641471" y="732626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95856" flipV="1">
            <a:off x="12244749" y="-2851369"/>
            <a:ext cx="7604990" cy="7291285"/>
          </a:xfrm>
          <a:custGeom>
            <a:avLst/>
            <a:gdLst/>
            <a:ahLst/>
            <a:cxnLst/>
            <a:rect l="l" t="t" r="r" b="b"/>
            <a:pathLst>
              <a:path w="7604990" h="7291285">
                <a:moveTo>
                  <a:pt x="0" y="7291285"/>
                </a:moveTo>
                <a:lnTo>
                  <a:pt x="7604991" y="7291285"/>
                </a:lnTo>
                <a:lnTo>
                  <a:pt x="7604991" y="0"/>
                </a:lnTo>
                <a:lnTo>
                  <a:pt x="0" y="0"/>
                </a:lnTo>
                <a:lnTo>
                  <a:pt x="0" y="729128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215694" y="3472819"/>
            <a:ext cx="4891361" cy="5785481"/>
          </a:xfrm>
          <a:custGeom>
            <a:avLst/>
            <a:gdLst/>
            <a:ahLst/>
            <a:cxnLst/>
            <a:rect l="l" t="t" r="r" b="b"/>
            <a:pathLst>
              <a:path w="4891361" h="5785481">
                <a:moveTo>
                  <a:pt x="0" y="0"/>
                </a:moveTo>
                <a:lnTo>
                  <a:pt x="4891361" y="0"/>
                </a:lnTo>
                <a:lnTo>
                  <a:pt x="4891361" y="5785481"/>
                </a:lnTo>
                <a:lnTo>
                  <a:pt x="0" y="578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67611" y="3472819"/>
            <a:ext cx="4715566" cy="5577552"/>
          </a:xfrm>
          <a:custGeom>
            <a:avLst/>
            <a:gdLst/>
            <a:ahLst/>
            <a:cxnLst/>
            <a:rect l="l" t="t" r="r" b="b"/>
            <a:pathLst>
              <a:path w="4715566" h="5577552">
                <a:moveTo>
                  <a:pt x="0" y="0"/>
                </a:moveTo>
                <a:lnTo>
                  <a:pt x="4715567" y="0"/>
                </a:lnTo>
                <a:lnTo>
                  <a:pt x="4715567" y="5577552"/>
                </a:lnTo>
                <a:lnTo>
                  <a:pt x="0" y="5577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43734" y="3472819"/>
            <a:ext cx="4715566" cy="5577552"/>
          </a:xfrm>
          <a:custGeom>
            <a:avLst/>
            <a:gdLst/>
            <a:ahLst/>
            <a:cxnLst/>
            <a:rect l="l" t="t" r="r" b="b"/>
            <a:pathLst>
              <a:path w="4715566" h="5577552">
                <a:moveTo>
                  <a:pt x="0" y="0"/>
                </a:moveTo>
                <a:lnTo>
                  <a:pt x="4715566" y="0"/>
                </a:lnTo>
                <a:lnTo>
                  <a:pt x="4715566" y="5577552"/>
                </a:lnTo>
                <a:lnTo>
                  <a:pt x="0" y="5577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868446"/>
            <a:ext cx="1535709" cy="1520352"/>
          </a:xfrm>
          <a:custGeom>
            <a:avLst/>
            <a:gdLst/>
            <a:ahLst/>
            <a:cxnLst/>
            <a:rect l="l" t="t" r="r" b="b"/>
            <a:pathLst>
              <a:path w="1535709" h="1520352">
                <a:moveTo>
                  <a:pt x="0" y="0"/>
                </a:moveTo>
                <a:lnTo>
                  <a:pt x="1535709" y="0"/>
                </a:lnTo>
                <a:lnTo>
                  <a:pt x="1535709" y="1520351"/>
                </a:lnTo>
                <a:lnTo>
                  <a:pt x="0" y="1520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43382" y="2868446"/>
            <a:ext cx="1535709" cy="1520352"/>
          </a:xfrm>
          <a:custGeom>
            <a:avLst/>
            <a:gdLst/>
            <a:ahLst/>
            <a:cxnLst/>
            <a:rect l="l" t="t" r="r" b="b"/>
            <a:pathLst>
              <a:path w="1535709" h="1520352">
                <a:moveTo>
                  <a:pt x="0" y="0"/>
                </a:moveTo>
                <a:lnTo>
                  <a:pt x="1535708" y="0"/>
                </a:lnTo>
                <a:lnTo>
                  <a:pt x="1535708" y="1520351"/>
                </a:lnTo>
                <a:lnTo>
                  <a:pt x="0" y="1520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58063" y="2868446"/>
            <a:ext cx="1535709" cy="1520352"/>
          </a:xfrm>
          <a:custGeom>
            <a:avLst/>
            <a:gdLst/>
            <a:ahLst/>
            <a:cxnLst/>
            <a:rect l="l" t="t" r="r" b="b"/>
            <a:pathLst>
              <a:path w="1535709" h="1520352">
                <a:moveTo>
                  <a:pt x="0" y="0"/>
                </a:moveTo>
                <a:lnTo>
                  <a:pt x="1535709" y="0"/>
                </a:lnTo>
                <a:lnTo>
                  <a:pt x="1535709" y="1520351"/>
                </a:lnTo>
                <a:lnTo>
                  <a:pt x="0" y="1520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66788" y="1150904"/>
            <a:ext cx="8205720" cy="174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2"/>
              </a:lnSpc>
            </a:pPr>
            <a:r>
              <a:rPr lang="en-US" sz="5051">
                <a:solidFill>
                  <a:srgbClr val="47413A"/>
                </a:solidFill>
                <a:latin typeface="Loubag Bold"/>
              </a:rPr>
              <a:t>HAL YANG MEMBATALKAN PUASA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08327" y="3143977"/>
            <a:ext cx="1835181" cy="8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7413A"/>
                </a:solidFill>
                <a:latin typeface="Loubag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72508" y="3931768"/>
            <a:ext cx="3858401" cy="456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0"/>
              </a:lnSpc>
            </a:pPr>
            <a:r>
              <a:rPr lang="en-US" sz="3735">
                <a:solidFill>
                  <a:srgbClr val="47413A"/>
                </a:solidFill>
                <a:latin typeface="Kollektif"/>
              </a:rPr>
              <a:t>Keluar darah haid atau nifas sebagai konsekuensi syarat sahnya puasa (Syakir Jamaluddin, 2013: 227).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6554" y="3637543"/>
            <a:ext cx="3568391" cy="5454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4"/>
              </a:lnSpc>
            </a:pPr>
            <a:r>
              <a:rPr lang="en-US" sz="2832">
                <a:solidFill>
                  <a:srgbClr val="47413A"/>
                </a:solidFill>
                <a:latin typeface="Kollektif"/>
              </a:rPr>
              <a:t>makan dan minum dengan sengaja membatalkan puasa dan sanksiya wajib mengganti puasa yang ditinggalkan di luar bulan ramadhan (Majelis Tarjih dan Tajdid Pimpinan Pusat Muhammadiyah, 2011: 18).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95609" y="3710015"/>
            <a:ext cx="3725245" cy="478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9"/>
              </a:lnSpc>
            </a:pPr>
            <a:r>
              <a:rPr lang="en-US" sz="3421">
                <a:solidFill>
                  <a:srgbClr val="47413A"/>
                </a:solidFill>
                <a:latin typeface="Kollektif"/>
              </a:rPr>
              <a:t>Muntah dengan sengaja (Syakir Jamaluddin, 2013: 226-227). Apabila muntah dengan tidak sengaja maka tidak membatalkan puasa.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8964" y="3143977"/>
            <a:ext cx="1835181" cy="8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7413A"/>
                </a:solidFill>
                <a:latin typeface="Loubag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93646" y="3144500"/>
            <a:ext cx="1835181" cy="86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7413A"/>
                </a:solidFill>
                <a:latin typeface="Loubag Bold"/>
              </a:rPr>
              <a:t>2</a:t>
            </a:r>
          </a:p>
        </p:txBody>
      </p:sp>
      <p:sp>
        <p:nvSpPr>
          <p:cNvPr id="17" name="Freeform 17"/>
          <p:cNvSpPr/>
          <p:nvPr/>
        </p:nvSpPr>
        <p:spPr>
          <a:xfrm rot="-7883232">
            <a:off x="-5673877" y="7160728"/>
            <a:ext cx="8167878" cy="6178339"/>
          </a:xfrm>
          <a:custGeom>
            <a:avLst/>
            <a:gdLst/>
            <a:ahLst/>
            <a:cxnLst/>
            <a:rect l="l" t="t" r="r" b="b"/>
            <a:pathLst>
              <a:path w="8167878" h="6178339">
                <a:moveTo>
                  <a:pt x="0" y="0"/>
                </a:moveTo>
                <a:lnTo>
                  <a:pt x="8167878" y="0"/>
                </a:lnTo>
                <a:lnTo>
                  <a:pt x="8167878" y="6178340"/>
                </a:lnTo>
                <a:lnTo>
                  <a:pt x="0" y="6178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3200"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 rot="7999864" flipH="1">
            <a:off x="14851338" y="5685752"/>
            <a:ext cx="8167878" cy="8229600"/>
          </a:xfrm>
          <a:custGeom>
            <a:avLst/>
            <a:gdLst/>
            <a:ahLst/>
            <a:cxnLst/>
            <a:rect l="l" t="t" r="r" b="b"/>
            <a:pathLst>
              <a:path w="8167878" h="8229600">
                <a:moveTo>
                  <a:pt x="8167878" y="0"/>
                </a:moveTo>
                <a:lnTo>
                  <a:pt x="0" y="0"/>
                </a:lnTo>
                <a:lnTo>
                  <a:pt x="0" y="8229600"/>
                </a:lnTo>
                <a:lnTo>
                  <a:pt x="8167878" y="8229600"/>
                </a:lnTo>
                <a:lnTo>
                  <a:pt x="816787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-10800000" flipV="1">
            <a:off x="5774198" y="9539777"/>
            <a:ext cx="6739604" cy="1375290"/>
          </a:xfrm>
          <a:custGeom>
            <a:avLst/>
            <a:gdLst/>
            <a:ahLst/>
            <a:cxnLst/>
            <a:rect l="l" t="t" r="r" b="b"/>
            <a:pathLst>
              <a:path w="6739604" h="1375290">
                <a:moveTo>
                  <a:pt x="0" y="1375290"/>
                </a:moveTo>
                <a:lnTo>
                  <a:pt x="6739604" y="1375290"/>
                </a:lnTo>
                <a:lnTo>
                  <a:pt x="6739604" y="0"/>
                </a:lnTo>
                <a:lnTo>
                  <a:pt x="0" y="0"/>
                </a:lnTo>
                <a:lnTo>
                  <a:pt x="0" y="137529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 flipH="1">
            <a:off x="5774198" y="-632340"/>
            <a:ext cx="6739604" cy="1375290"/>
          </a:xfrm>
          <a:custGeom>
            <a:avLst/>
            <a:gdLst/>
            <a:ahLst/>
            <a:cxnLst/>
            <a:rect l="l" t="t" r="r" b="b"/>
            <a:pathLst>
              <a:path w="6739604" h="1375290">
                <a:moveTo>
                  <a:pt x="6739604" y="0"/>
                </a:moveTo>
                <a:lnTo>
                  <a:pt x="0" y="0"/>
                </a:lnTo>
                <a:lnTo>
                  <a:pt x="0" y="1375290"/>
                </a:lnTo>
                <a:lnTo>
                  <a:pt x="6739604" y="1375290"/>
                </a:lnTo>
                <a:lnTo>
                  <a:pt x="67396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-1579980" y="-2868857"/>
            <a:ext cx="7641471" cy="7326260"/>
          </a:xfrm>
          <a:custGeom>
            <a:avLst/>
            <a:gdLst/>
            <a:ahLst/>
            <a:cxnLst/>
            <a:rect l="l" t="t" r="r" b="b"/>
            <a:pathLst>
              <a:path w="7641471" h="7326260">
                <a:moveTo>
                  <a:pt x="7641471" y="7326260"/>
                </a:moveTo>
                <a:lnTo>
                  <a:pt x="0" y="7326260"/>
                </a:lnTo>
                <a:lnTo>
                  <a:pt x="0" y="0"/>
                </a:lnTo>
                <a:lnTo>
                  <a:pt x="7641471" y="0"/>
                </a:lnTo>
                <a:lnTo>
                  <a:pt x="7641471" y="732626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95856" flipV="1">
            <a:off x="12244749" y="-2851369"/>
            <a:ext cx="7604990" cy="7291285"/>
          </a:xfrm>
          <a:custGeom>
            <a:avLst/>
            <a:gdLst/>
            <a:ahLst/>
            <a:cxnLst/>
            <a:rect l="l" t="t" r="r" b="b"/>
            <a:pathLst>
              <a:path w="7604990" h="7291285">
                <a:moveTo>
                  <a:pt x="0" y="7291285"/>
                </a:moveTo>
                <a:lnTo>
                  <a:pt x="7604991" y="7291285"/>
                </a:lnTo>
                <a:lnTo>
                  <a:pt x="7604991" y="0"/>
                </a:lnTo>
                <a:lnTo>
                  <a:pt x="0" y="0"/>
                </a:lnTo>
                <a:lnTo>
                  <a:pt x="0" y="729128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215694" y="3093407"/>
            <a:ext cx="5450113" cy="6446371"/>
          </a:xfrm>
          <a:custGeom>
            <a:avLst/>
            <a:gdLst/>
            <a:ahLst/>
            <a:cxnLst/>
            <a:rect l="l" t="t" r="r" b="b"/>
            <a:pathLst>
              <a:path w="5450113" h="6446371">
                <a:moveTo>
                  <a:pt x="0" y="0"/>
                </a:moveTo>
                <a:lnTo>
                  <a:pt x="5450113" y="0"/>
                </a:lnTo>
                <a:lnTo>
                  <a:pt x="5450113" y="6446370"/>
                </a:lnTo>
                <a:lnTo>
                  <a:pt x="0" y="6446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43307" y="3391509"/>
            <a:ext cx="5040963" cy="5962429"/>
          </a:xfrm>
          <a:custGeom>
            <a:avLst/>
            <a:gdLst/>
            <a:ahLst/>
            <a:cxnLst/>
            <a:rect l="l" t="t" r="r" b="b"/>
            <a:pathLst>
              <a:path w="5040963" h="5962429">
                <a:moveTo>
                  <a:pt x="0" y="0"/>
                </a:moveTo>
                <a:lnTo>
                  <a:pt x="5040963" y="0"/>
                </a:lnTo>
                <a:lnTo>
                  <a:pt x="5040963" y="5962429"/>
                </a:lnTo>
                <a:lnTo>
                  <a:pt x="0" y="5962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868446"/>
            <a:ext cx="1535709" cy="1520352"/>
          </a:xfrm>
          <a:custGeom>
            <a:avLst/>
            <a:gdLst/>
            <a:ahLst/>
            <a:cxnLst/>
            <a:rect l="l" t="t" r="r" b="b"/>
            <a:pathLst>
              <a:path w="1535709" h="1520352">
                <a:moveTo>
                  <a:pt x="0" y="0"/>
                </a:moveTo>
                <a:lnTo>
                  <a:pt x="1535709" y="0"/>
                </a:lnTo>
                <a:lnTo>
                  <a:pt x="1535709" y="1520351"/>
                </a:lnTo>
                <a:lnTo>
                  <a:pt x="0" y="1520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07293" y="2712643"/>
            <a:ext cx="1535709" cy="1520352"/>
          </a:xfrm>
          <a:custGeom>
            <a:avLst/>
            <a:gdLst/>
            <a:ahLst/>
            <a:cxnLst/>
            <a:rect l="l" t="t" r="r" b="b"/>
            <a:pathLst>
              <a:path w="1535709" h="1520352">
                <a:moveTo>
                  <a:pt x="0" y="0"/>
                </a:moveTo>
                <a:lnTo>
                  <a:pt x="1535709" y="0"/>
                </a:lnTo>
                <a:lnTo>
                  <a:pt x="1535709" y="1520352"/>
                </a:lnTo>
                <a:lnTo>
                  <a:pt x="0" y="1520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66788" y="1150904"/>
            <a:ext cx="8205720" cy="174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2"/>
              </a:lnSpc>
            </a:pPr>
            <a:r>
              <a:rPr lang="en-US" sz="5051">
                <a:solidFill>
                  <a:srgbClr val="47413A"/>
                </a:solidFill>
                <a:latin typeface="Loubag Bold"/>
              </a:rPr>
              <a:t>HAL YANG MEMBATALKAN PUASA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5790" y="4274144"/>
            <a:ext cx="4018408" cy="377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7"/>
              </a:lnSpc>
            </a:pPr>
            <a:r>
              <a:rPr lang="en-US" sz="4334">
                <a:solidFill>
                  <a:srgbClr val="47413A"/>
                </a:solidFill>
                <a:latin typeface="Kollektif"/>
              </a:rPr>
              <a:t>Gila saat berpuasa (Syakir Jamaluddin, 2013: 227).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75147" y="3719540"/>
            <a:ext cx="3972097" cy="501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2865">
                <a:solidFill>
                  <a:srgbClr val="47413A"/>
                </a:solidFill>
                <a:latin typeface="Kollektif"/>
              </a:rPr>
              <a:t>Mengeluarkan air mani dengan sengaja (onani) atau istimna' dan sanksinya mengganti puasa yang ditinggalkan di luar bulan ramadhan (Abdul Muhsin Al 'Ibad dalam kitab Syarh Sunan Abi Dawud, Tt: 95-171)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8964" y="3143977"/>
            <a:ext cx="183518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7413A"/>
                </a:solidFill>
                <a:latin typeface="Loubag Bold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57557" y="2988632"/>
            <a:ext cx="183518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47413A"/>
                </a:solidFill>
                <a:latin typeface="Loubag Bold"/>
              </a:rPr>
              <a:t>5</a:t>
            </a:r>
          </a:p>
        </p:txBody>
      </p:sp>
      <p:sp>
        <p:nvSpPr>
          <p:cNvPr id="13" name="Freeform 13"/>
          <p:cNvSpPr/>
          <p:nvPr/>
        </p:nvSpPr>
        <p:spPr>
          <a:xfrm rot="-7883232">
            <a:off x="-5673877" y="7160728"/>
            <a:ext cx="8167878" cy="6178339"/>
          </a:xfrm>
          <a:custGeom>
            <a:avLst/>
            <a:gdLst/>
            <a:ahLst/>
            <a:cxnLst/>
            <a:rect l="l" t="t" r="r" b="b"/>
            <a:pathLst>
              <a:path w="8167878" h="6178339">
                <a:moveTo>
                  <a:pt x="0" y="0"/>
                </a:moveTo>
                <a:lnTo>
                  <a:pt x="8167878" y="0"/>
                </a:lnTo>
                <a:lnTo>
                  <a:pt x="8167878" y="6178340"/>
                </a:lnTo>
                <a:lnTo>
                  <a:pt x="0" y="6178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3200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7999864" flipH="1">
            <a:off x="14851338" y="5685752"/>
            <a:ext cx="8167878" cy="8229600"/>
          </a:xfrm>
          <a:custGeom>
            <a:avLst/>
            <a:gdLst/>
            <a:ahLst/>
            <a:cxnLst/>
            <a:rect l="l" t="t" r="r" b="b"/>
            <a:pathLst>
              <a:path w="8167878" h="8229600">
                <a:moveTo>
                  <a:pt x="8167878" y="0"/>
                </a:moveTo>
                <a:lnTo>
                  <a:pt x="0" y="0"/>
                </a:lnTo>
                <a:lnTo>
                  <a:pt x="0" y="8229600"/>
                </a:lnTo>
                <a:lnTo>
                  <a:pt x="8167878" y="8229600"/>
                </a:lnTo>
                <a:lnTo>
                  <a:pt x="816787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10800000" flipV="1">
            <a:off x="5774198" y="9539777"/>
            <a:ext cx="6739604" cy="1375290"/>
          </a:xfrm>
          <a:custGeom>
            <a:avLst/>
            <a:gdLst/>
            <a:ahLst/>
            <a:cxnLst/>
            <a:rect l="l" t="t" r="r" b="b"/>
            <a:pathLst>
              <a:path w="6739604" h="1375290">
                <a:moveTo>
                  <a:pt x="0" y="1375290"/>
                </a:moveTo>
                <a:lnTo>
                  <a:pt x="6739604" y="1375290"/>
                </a:lnTo>
                <a:lnTo>
                  <a:pt x="6739604" y="0"/>
                </a:lnTo>
                <a:lnTo>
                  <a:pt x="0" y="0"/>
                </a:lnTo>
                <a:lnTo>
                  <a:pt x="0" y="137529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 flipH="1">
            <a:off x="5774198" y="-632340"/>
            <a:ext cx="6739604" cy="1375290"/>
          </a:xfrm>
          <a:custGeom>
            <a:avLst/>
            <a:gdLst/>
            <a:ahLst/>
            <a:cxnLst/>
            <a:rect l="l" t="t" r="r" b="b"/>
            <a:pathLst>
              <a:path w="6739604" h="1375290">
                <a:moveTo>
                  <a:pt x="6739604" y="0"/>
                </a:moveTo>
                <a:lnTo>
                  <a:pt x="0" y="0"/>
                </a:lnTo>
                <a:lnTo>
                  <a:pt x="0" y="1375290"/>
                </a:lnTo>
                <a:lnTo>
                  <a:pt x="6739604" y="1375290"/>
                </a:lnTo>
                <a:lnTo>
                  <a:pt x="67396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5029200" y="-1269377"/>
            <a:ext cx="8229600" cy="12825754"/>
            <a:chOff x="0" y="0"/>
            <a:chExt cx="3365500" cy="5245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52800" cy="5219700"/>
            </a:xfrm>
            <a:custGeom>
              <a:avLst/>
              <a:gdLst/>
              <a:ahLst/>
              <a:cxnLst/>
              <a:rect l="l" t="t" r="r" b="b"/>
              <a:pathLst>
                <a:path w="3352800" h="5219700">
                  <a:moveTo>
                    <a:pt x="3352800" y="5143500"/>
                  </a:moveTo>
                  <a:cubicBezTo>
                    <a:pt x="3352800" y="5143500"/>
                    <a:pt x="3302000" y="5143500"/>
                    <a:pt x="3263900" y="5130800"/>
                  </a:cubicBezTo>
                  <a:cubicBezTo>
                    <a:pt x="3225800" y="5118100"/>
                    <a:pt x="3136900" y="5143500"/>
                    <a:pt x="3136900" y="5143500"/>
                  </a:cubicBezTo>
                  <a:lnTo>
                    <a:pt x="3009900" y="5156200"/>
                  </a:lnTo>
                  <a:cubicBezTo>
                    <a:pt x="2984500" y="5168900"/>
                    <a:pt x="2895600" y="5130800"/>
                    <a:pt x="2895600" y="5130800"/>
                  </a:cubicBezTo>
                  <a:cubicBezTo>
                    <a:pt x="2819400" y="5118100"/>
                    <a:pt x="2819400" y="5080000"/>
                    <a:pt x="2819400" y="5080000"/>
                  </a:cubicBezTo>
                  <a:cubicBezTo>
                    <a:pt x="2781300" y="5003800"/>
                    <a:pt x="2705100" y="5003800"/>
                    <a:pt x="2705100" y="5003800"/>
                  </a:cubicBezTo>
                  <a:lnTo>
                    <a:pt x="2603500" y="4965700"/>
                  </a:lnTo>
                  <a:cubicBezTo>
                    <a:pt x="2552700" y="4927600"/>
                    <a:pt x="2527300" y="4927600"/>
                    <a:pt x="2527300" y="4927600"/>
                  </a:cubicBezTo>
                  <a:cubicBezTo>
                    <a:pt x="2451100" y="4914900"/>
                    <a:pt x="2349500" y="4965700"/>
                    <a:pt x="2349500" y="4965700"/>
                  </a:cubicBezTo>
                  <a:cubicBezTo>
                    <a:pt x="2311400" y="4978400"/>
                    <a:pt x="2209800" y="4965700"/>
                    <a:pt x="2209800" y="4965700"/>
                  </a:cubicBezTo>
                  <a:cubicBezTo>
                    <a:pt x="2108200" y="4953000"/>
                    <a:pt x="1993900" y="5067300"/>
                    <a:pt x="1993900" y="5067300"/>
                  </a:cubicBezTo>
                  <a:lnTo>
                    <a:pt x="1828800" y="5156200"/>
                  </a:lnTo>
                  <a:cubicBezTo>
                    <a:pt x="1790700" y="5181600"/>
                    <a:pt x="1727200" y="5168900"/>
                    <a:pt x="1727200" y="5168900"/>
                  </a:cubicBezTo>
                  <a:cubicBezTo>
                    <a:pt x="1663700" y="5168900"/>
                    <a:pt x="1587500" y="5194300"/>
                    <a:pt x="1587500" y="5194300"/>
                  </a:cubicBezTo>
                  <a:lnTo>
                    <a:pt x="1371600" y="5219700"/>
                  </a:lnTo>
                  <a:cubicBezTo>
                    <a:pt x="1371600" y="5219700"/>
                    <a:pt x="1257300" y="5207000"/>
                    <a:pt x="1244600" y="5194300"/>
                  </a:cubicBezTo>
                  <a:cubicBezTo>
                    <a:pt x="1231900" y="5181600"/>
                    <a:pt x="1168400" y="5194300"/>
                    <a:pt x="1168400" y="5194300"/>
                  </a:cubicBezTo>
                  <a:lnTo>
                    <a:pt x="1066800" y="5181600"/>
                  </a:lnTo>
                  <a:lnTo>
                    <a:pt x="1016000" y="5143500"/>
                  </a:lnTo>
                  <a:lnTo>
                    <a:pt x="876300" y="5080000"/>
                  </a:lnTo>
                  <a:lnTo>
                    <a:pt x="673100" y="5041900"/>
                  </a:lnTo>
                  <a:lnTo>
                    <a:pt x="571500" y="5029200"/>
                  </a:lnTo>
                  <a:lnTo>
                    <a:pt x="431800" y="5016500"/>
                  </a:lnTo>
                  <a:lnTo>
                    <a:pt x="393700" y="4978400"/>
                  </a:lnTo>
                  <a:lnTo>
                    <a:pt x="317500" y="4965700"/>
                  </a:lnTo>
                  <a:lnTo>
                    <a:pt x="177800" y="4914900"/>
                  </a:lnTo>
                  <a:lnTo>
                    <a:pt x="88900" y="4876800"/>
                  </a:lnTo>
                  <a:lnTo>
                    <a:pt x="0" y="4787900"/>
                  </a:lnTo>
                  <a:lnTo>
                    <a:pt x="0" y="101600"/>
                  </a:lnTo>
                  <a:lnTo>
                    <a:pt x="76200" y="127000"/>
                  </a:lnTo>
                  <a:cubicBezTo>
                    <a:pt x="76200" y="127000"/>
                    <a:pt x="152400" y="152400"/>
                    <a:pt x="177800" y="152400"/>
                  </a:cubicBezTo>
                  <a:cubicBezTo>
                    <a:pt x="203200" y="152400"/>
                    <a:pt x="317500" y="114300"/>
                    <a:pt x="317500" y="114300"/>
                  </a:cubicBezTo>
                  <a:cubicBezTo>
                    <a:pt x="368300" y="88900"/>
                    <a:pt x="419100" y="76200"/>
                    <a:pt x="419100" y="76200"/>
                  </a:cubicBezTo>
                  <a:lnTo>
                    <a:pt x="609600" y="63500"/>
                  </a:lnTo>
                  <a:cubicBezTo>
                    <a:pt x="635000" y="50800"/>
                    <a:pt x="723900" y="38100"/>
                    <a:pt x="723900" y="38100"/>
                  </a:cubicBezTo>
                  <a:lnTo>
                    <a:pt x="889000" y="25400"/>
                  </a:lnTo>
                  <a:cubicBezTo>
                    <a:pt x="990600" y="0"/>
                    <a:pt x="1168400" y="88900"/>
                    <a:pt x="1168400" y="88900"/>
                  </a:cubicBezTo>
                  <a:cubicBezTo>
                    <a:pt x="1257300" y="139700"/>
                    <a:pt x="1308100" y="139700"/>
                    <a:pt x="1333500" y="127000"/>
                  </a:cubicBezTo>
                  <a:cubicBezTo>
                    <a:pt x="1358900" y="114300"/>
                    <a:pt x="1473200" y="127000"/>
                    <a:pt x="1511300" y="139700"/>
                  </a:cubicBezTo>
                  <a:cubicBezTo>
                    <a:pt x="1549400" y="152400"/>
                    <a:pt x="1676400" y="127000"/>
                    <a:pt x="1714500" y="114300"/>
                  </a:cubicBezTo>
                  <a:cubicBezTo>
                    <a:pt x="1752600" y="101600"/>
                    <a:pt x="1841500" y="127000"/>
                    <a:pt x="1841500" y="127000"/>
                  </a:cubicBezTo>
                  <a:lnTo>
                    <a:pt x="1930400" y="165100"/>
                  </a:lnTo>
                  <a:cubicBezTo>
                    <a:pt x="1943100" y="190500"/>
                    <a:pt x="2120900" y="203200"/>
                    <a:pt x="2120900" y="203200"/>
                  </a:cubicBezTo>
                  <a:cubicBezTo>
                    <a:pt x="2159000" y="228600"/>
                    <a:pt x="2247900" y="203200"/>
                    <a:pt x="2247900" y="203200"/>
                  </a:cubicBezTo>
                  <a:cubicBezTo>
                    <a:pt x="2374900" y="228600"/>
                    <a:pt x="2438400" y="215900"/>
                    <a:pt x="2501900" y="177800"/>
                  </a:cubicBezTo>
                  <a:cubicBezTo>
                    <a:pt x="2565400" y="139700"/>
                    <a:pt x="2667000" y="177800"/>
                    <a:pt x="2667000" y="177800"/>
                  </a:cubicBezTo>
                  <a:cubicBezTo>
                    <a:pt x="2667000" y="177800"/>
                    <a:pt x="2743200" y="190500"/>
                    <a:pt x="2844800" y="190500"/>
                  </a:cubicBezTo>
                  <a:cubicBezTo>
                    <a:pt x="2946400" y="190500"/>
                    <a:pt x="3022600" y="241300"/>
                    <a:pt x="3035300" y="254000"/>
                  </a:cubicBezTo>
                  <a:cubicBezTo>
                    <a:pt x="3048000" y="266700"/>
                    <a:pt x="3111500" y="241300"/>
                    <a:pt x="3124200" y="241300"/>
                  </a:cubicBezTo>
                  <a:cubicBezTo>
                    <a:pt x="3136900" y="241300"/>
                    <a:pt x="3200400" y="254000"/>
                    <a:pt x="3238500" y="241300"/>
                  </a:cubicBezTo>
                  <a:cubicBezTo>
                    <a:pt x="3276600" y="228600"/>
                    <a:pt x="3352800" y="241300"/>
                    <a:pt x="3352800" y="241300"/>
                  </a:cubicBezTo>
                  <a:lnTo>
                    <a:pt x="3352800" y="5143500"/>
                  </a:lnTo>
                  <a:close/>
                </a:path>
              </a:pathLst>
            </a:custGeom>
            <a:blipFill>
              <a:blip r:embed="rId2">
                <a:alphaModFix amt="68000"/>
              </a:blip>
              <a:stretch>
                <a:fillRect l="-7081" r="-7081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352800" cy="292100"/>
            </a:xfrm>
            <a:custGeom>
              <a:avLst/>
              <a:gdLst/>
              <a:ahLst/>
              <a:cxnLst/>
              <a:rect l="l" t="t" r="r" b="b"/>
              <a:pathLst>
                <a:path w="3352800" h="292100">
                  <a:moveTo>
                    <a:pt x="3352800" y="292100"/>
                  </a:moveTo>
                  <a:lnTo>
                    <a:pt x="0" y="292100"/>
                  </a:lnTo>
                  <a:lnTo>
                    <a:pt x="0" y="0"/>
                  </a:lnTo>
                  <a:lnTo>
                    <a:pt x="3352800" y="0"/>
                  </a:lnTo>
                  <a:lnTo>
                    <a:pt x="3352800" y="292100"/>
                  </a:lnTo>
                  <a:close/>
                </a:path>
              </a:pathLst>
            </a:custGeom>
            <a:blipFill>
              <a:blip r:embed="rId3">
                <a:alphaModFix amt="68000"/>
              </a:blip>
              <a:stretch>
                <a:fillRect t="-7825" b="-70087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4775200"/>
              <a:ext cx="3365500" cy="469900"/>
            </a:xfrm>
            <a:custGeom>
              <a:avLst/>
              <a:gdLst/>
              <a:ahLst/>
              <a:cxnLst/>
              <a:rect l="l" t="t" r="r" b="b"/>
              <a:pathLst>
                <a:path w="3365500" h="469900">
                  <a:moveTo>
                    <a:pt x="3365500" y="469900"/>
                  </a:moveTo>
                  <a:lnTo>
                    <a:pt x="0" y="469900"/>
                  </a:lnTo>
                  <a:lnTo>
                    <a:pt x="0" y="0"/>
                  </a:lnTo>
                  <a:lnTo>
                    <a:pt x="3365500" y="0"/>
                  </a:lnTo>
                  <a:lnTo>
                    <a:pt x="3365500" y="469900"/>
                  </a:lnTo>
                  <a:close/>
                </a:path>
              </a:pathLst>
            </a:custGeom>
            <a:blipFill>
              <a:blip r:embed="rId4">
                <a:alphaModFix amt="68000"/>
              </a:blip>
              <a:stretch>
                <a:fillRect t="-137943" b="-2705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10800000">
            <a:off x="5774198" y="9539777"/>
            <a:ext cx="6739604" cy="1375290"/>
          </a:xfrm>
          <a:custGeom>
            <a:avLst/>
            <a:gdLst/>
            <a:ahLst/>
            <a:cxnLst/>
            <a:rect l="l" t="t" r="r" b="b"/>
            <a:pathLst>
              <a:path w="6739604" h="1375290">
                <a:moveTo>
                  <a:pt x="0" y="0"/>
                </a:moveTo>
                <a:lnTo>
                  <a:pt x="6739604" y="0"/>
                </a:lnTo>
                <a:lnTo>
                  <a:pt x="6739604" y="1375290"/>
                </a:lnTo>
                <a:lnTo>
                  <a:pt x="0" y="13752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038350">
            <a:off x="-5595571" y="-3557526"/>
            <a:ext cx="14597960" cy="8229600"/>
          </a:xfrm>
          <a:custGeom>
            <a:avLst/>
            <a:gdLst/>
            <a:ahLst/>
            <a:cxnLst/>
            <a:rect l="l" t="t" r="r" b="b"/>
            <a:pathLst>
              <a:path w="14597960" h="8229600">
                <a:moveTo>
                  <a:pt x="0" y="0"/>
                </a:moveTo>
                <a:lnTo>
                  <a:pt x="14597961" y="0"/>
                </a:lnTo>
                <a:lnTo>
                  <a:pt x="1459796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H="1" flipV="1">
            <a:off x="5774198" y="-632340"/>
            <a:ext cx="6739604" cy="1375290"/>
          </a:xfrm>
          <a:custGeom>
            <a:avLst/>
            <a:gdLst/>
            <a:ahLst/>
            <a:cxnLst/>
            <a:rect l="l" t="t" r="r" b="b"/>
            <a:pathLst>
              <a:path w="6739604" h="1375290">
                <a:moveTo>
                  <a:pt x="6739604" y="1375290"/>
                </a:moveTo>
                <a:lnTo>
                  <a:pt x="0" y="1375290"/>
                </a:lnTo>
                <a:lnTo>
                  <a:pt x="0" y="0"/>
                </a:lnTo>
                <a:lnTo>
                  <a:pt x="6739604" y="0"/>
                </a:lnTo>
                <a:lnTo>
                  <a:pt x="6739604" y="137529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265316" flipH="1" flipV="1">
            <a:off x="9696551" y="5904124"/>
            <a:ext cx="12898103" cy="7271306"/>
          </a:xfrm>
          <a:custGeom>
            <a:avLst/>
            <a:gdLst/>
            <a:ahLst/>
            <a:cxnLst/>
            <a:rect l="l" t="t" r="r" b="b"/>
            <a:pathLst>
              <a:path w="12898103" h="7271306">
                <a:moveTo>
                  <a:pt x="12898103" y="7271306"/>
                </a:moveTo>
                <a:lnTo>
                  <a:pt x="0" y="7271306"/>
                </a:lnTo>
                <a:lnTo>
                  <a:pt x="0" y="0"/>
                </a:lnTo>
                <a:lnTo>
                  <a:pt x="12898103" y="0"/>
                </a:lnTo>
                <a:lnTo>
                  <a:pt x="12898103" y="7271306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28700" y="6787761"/>
            <a:ext cx="2795854" cy="3125446"/>
          </a:xfrm>
          <a:custGeom>
            <a:avLst/>
            <a:gdLst/>
            <a:ahLst/>
            <a:cxnLst/>
            <a:rect l="l" t="t" r="r" b="b"/>
            <a:pathLst>
              <a:path w="2795854" h="3125446">
                <a:moveTo>
                  <a:pt x="0" y="0"/>
                </a:moveTo>
                <a:lnTo>
                  <a:pt x="2795854" y="0"/>
                </a:lnTo>
                <a:lnTo>
                  <a:pt x="2795854" y="3125447"/>
                </a:lnTo>
                <a:lnTo>
                  <a:pt x="0" y="31254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80482">
            <a:off x="15593830" y="796934"/>
            <a:ext cx="1851752" cy="2901606"/>
          </a:xfrm>
          <a:custGeom>
            <a:avLst/>
            <a:gdLst/>
            <a:ahLst/>
            <a:cxnLst/>
            <a:rect l="l" t="t" r="r" b="b"/>
            <a:pathLst>
              <a:path w="1851752" h="2901606">
                <a:moveTo>
                  <a:pt x="0" y="0"/>
                </a:moveTo>
                <a:lnTo>
                  <a:pt x="1851752" y="0"/>
                </a:lnTo>
                <a:lnTo>
                  <a:pt x="1851752" y="2901606"/>
                </a:lnTo>
                <a:lnTo>
                  <a:pt x="0" y="2901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749993" y="923925"/>
            <a:ext cx="8788013" cy="188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4"/>
              </a:lnSpc>
            </a:pPr>
            <a:r>
              <a:rPr lang="en-US" sz="5410" dirty="0">
                <a:solidFill>
                  <a:srgbClr val="47413A"/>
                </a:solidFill>
                <a:latin typeface="Loubag Bold"/>
              </a:rPr>
              <a:t>Hal </a:t>
            </a:r>
            <a:r>
              <a:rPr lang="en-US" sz="5410" dirty="0" err="1">
                <a:solidFill>
                  <a:srgbClr val="47413A"/>
                </a:solidFill>
                <a:latin typeface="Loubag Bold"/>
              </a:rPr>
              <a:t>hal</a:t>
            </a:r>
            <a:r>
              <a:rPr lang="en-US" sz="5410" dirty="0">
                <a:solidFill>
                  <a:srgbClr val="47413A"/>
                </a:solidFill>
                <a:latin typeface="Loubag Bold"/>
              </a:rPr>
              <a:t> yang </a:t>
            </a:r>
            <a:r>
              <a:rPr lang="en-US" sz="5410" dirty="0" err="1">
                <a:solidFill>
                  <a:srgbClr val="47413A"/>
                </a:solidFill>
                <a:latin typeface="Loubag Bold"/>
              </a:rPr>
              <a:t>mengurangi</a:t>
            </a:r>
            <a:r>
              <a:rPr lang="en-US" sz="5410" dirty="0">
                <a:solidFill>
                  <a:srgbClr val="47413A"/>
                </a:solidFill>
                <a:latin typeface="Loubag Bold"/>
              </a:rPr>
              <a:t> </a:t>
            </a:r>
            <a:r>
              <a:rPr lang="en-US" sz="5410" dirty="0" err="1">
                <a:solidFill>
                  <a:srgbClr val="47413A"/>
                </a:solidFill>
                <a:latin typeface="Loubag Bold"/>
              </a:rPr>
              <a:t>nilai</a:t>
            </a:r>
            <a:r>
              <a:rPr lang="en-US" sz="5410" dirty="0">
                <a:solidFill>
                  <a:srgbClr val="47413A"/>
                </a:solidFill>
                <a:latin typeface="Loubag Bold"/>
              </a:rPr>
              <a:t> </a:t>
            </a:r>
            <a:r>
              <a:rPr lang="en-US" sz="5410" dirty="0" err="1">
                <a:solidFill>
                  <a:srgbClr val="47413A"/>
                </a:solidFill>
                <a:latin typeface="Loubag Bold"/>
              </a:rPr>
              <a:t>puasa</a:t>
            </a:r>
            <a:endParaRPr lang="en-US" sz="5410" dirty="0">
              <a:solidFill>
                <a:srgbClr val="47413A"/>
              </a:solidFill>
              <a:latin typeface="Loubag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824554" y="3007142"/>
            <a:ext cx="10906348" cy="545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8"/>
              </a:lnSpc>
              <a:spcBef>
                <a:spcPct val="0"/>
              </a:spcBef>
            </a:pPr>
            <a:r>
              <a:rPr lang="en-US" sz="3927">
                <a:solidFill>
                  <a:srgbClr val="47413A"/>
                </a:solidFill>
                <a:latin typeface="Kollektif"/>
              </a:rPr>
              <a:t>perkara yang dapat mengurangi nilai ibadah puasa itu adalah berkata atau melakukan hal-hal yang tidak sesuai dengan ajaran islam, seperti: berbohong, memfitnah, menipu, berkata kotor, mencaci maki, membuat gaduh, mengganggu orang lain, berkelahi dan segala perbuatan tercela menurut ajaran islam (Syakir Jamaluddin, 2013: 228).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806379" y="-1158998"/>
            <a:ext cx="8229600" cy="12604996"/>
          </a:xfrm>
          <a:custGeom>
            <a:avLst/>
            <a:gdLst/>
            <a:ahLst/>
            <a:cxnLst/>
            <a:rect l="l" t="t" r="r" b="b"/>
            <a:pathLst>
              <a:path w="8229600" h="12604996">
                <a:moveTo>
                  <a:pt x="0" y="0"/>
                </a:moveTo>
                <a:lnTo>
                  <a:pt x="8229600" y="0"/>
                </a:lnTo>
                <a:lnTo>
                  <a:pt x="8229600" y="12604996"/>
                </a:lnTo>
                <a:lnTo>
                  <a:pt x="0" y="12604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8000"/>
            </a:blip>
            <a:stretch>
              <a:fillRect l="-6384" r="-638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260813">
            <a:off x="1479299" y="769020"/>
            <a:ext cx="4414705" cy="3179103"/>
            <a:chOff x="0" y="0"/>
            <a:chExt cx="3136392" cy="2258568"/>
          </a:xfrm>
        </p:grpSpPr>
        <p:sp>
          <p:nvSpPr>
            <p:cNvPr id="4" name="Freeform 4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3"/>
              <a:stretch>
                <a:fillRect l="-1904" r="-190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4"/>
              <a:stretch>
                <a:fillRect l="-8" r="-8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285098">
            <a:off x="1024686" y="3769522"/>
            <a:ext cx="4414705" cy="3179103"/>
            <a:chOff x="0" y="0"/>
            <a:chExt cx="3136392" cy="2258568"/>
          </a:xfrm>
        </p:grpSpPr>
        <p:sp>
          <p:nvSpPr>
            <p:cNvPr id="7" name="Freeform 7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/>
              <a:stretch>
                <a:fillRect t="-62860" b="-1787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4"/>
              <a:stretch>
                <a:fillRect l="-8" r="-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616233">
            <a:off x="1891733" y="6394248"/>
            <a:ext cx="4414705" cy="3179103"/>
            <a:chOff x="0" y="0"/>
            <a:chExt cx="3136392" cy="2258568"/>
          </a:xfrm>
        </p:grpSpPr>
        <p:sp>
          <p:nvSpPr>
            <p:cNvPr id="10" name="Freeform 10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6"/>
              <a:stretch>
                <a:fillRect t="-71813" b="-4520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4"/>
              <a:stretch>
                <a:fillRect l="-8" r="-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-5400000">
            <a:off x="11652686" y="3880663"/>
            <a:ext cx="9667655" cy="2525675"/>
          </a:xfrm>
          <a:custGeom>
            <a:avLst/>
            <a:gdLst/>
            <a:ahLst/>
            <a:cxnLst/>
            <a:rect l="l" t="t" r="r" b="b"/>
            <a:pathLst>
              <a:path w="9667655" h="2525675">
                <a:moveTo>
                  <a:pt x="0" y="0"/>
                </a:moveTo>
                <a:lnTo>
                  <a:pt x="9667655" y="0"/>
                </a:lnTo>
                <a:lnTo>
                  <a:pt x="9667655" y="2525674"/>
                </a:lnTo>
                <a:lnTo>
                  <a:pt x="0" y="2525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481603" y="1936628"/>
            <a:ext cx="8742074" cy="971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8"/>
              </a:lnSpc>
            </a:pPr>
            <a:r>
              <a:rPr lang="en-US" sz="5777">
                <a:solidFill>
                  <a:srgbClr val="47413A"/>
                </a:solidFill>
                <a:latin typeface="Loubag Bold"/>
              </a:rPr>
              <a:t>Adab Berpuasa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81603" y="3160696"/>
            <a:ext cx="8312063" cy="537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286" lvl="1" indent="-409643" algn="just">
              <a:lnSpc>
                <a:spcPts val="5312"/>
              </a:lnSpc>
              <a:buAutoNum type="arabicPeriod"/>
            </a:pPr>
            <a:r>
              <a:rPr lang="en-US" sz="3794" dirty="0" err="1">
                <a:solidFill>
                  <a:srgbClr val="47413A"/>
                </a:solidFill>
                <a:latin typeface="Kollektif"/>
              </a:rPr>
              <a:t>Mengkonsumsi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makanan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yang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baik</a:t>
            </a:r>
            <a:endParaRPr lang="en-US" sz="3794" dirty="0">
              <a:solidFill>
                <a:srgbClr val="47413A"/>
              </a:solidFill>
              <a:latin typeface="Kollektif"/>
            </a:endParaRPr>
          </a:p>
          <a:p>
            <a:pPr marL="819286" lvl="1" indent="-409643" algn="just">
              <a:lnSpc>
                <a:spcPts val="5312"/>
              </a:lnSpc>
              <a:buAutoNum type="arabicPeriod"/>
            </a:pPr>
            <a:r>
              <a:rPr lang="en-US" sz="3794" dirty="0" err="1">
                <a:solidFill>
                  <a:srgbClr val="47413A"/>
                </a:solidFill>
                <a:latin typeface="Kollektif"/>
              </a:rPr>
              <a:t>Menghindari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perselisihan</a:t>
            </a:r>
            <a:endParaRPr lang="en-US" sz="3794" dirty="0">
              <a:solidFill>
                <a:srgbClr val="47413A"/>
              </a:solidFill>
              <a:latin typeface="Kollektif"/>
            </a:endParaRPr>
          </a:p>
          <a:p>
            <a:pPr marL="819286" lvl="1" indent="-409643" algn="just">
              <a:lnSpc>
                <a:spcPts val="5312"/>
              </a:lnSpc>
              <a:buAutoNum type="arabicPeriod"/>
            </a:pPr>
            <a:r>
              <a:rPr lang="en-US" sz="3794" dirty="0" err="1">
                <a:solidFill>
                  <a:srgbClr val="47413A"/>
                </a:solidFill>
                <a:latin typeface="Kollektif"/>
              </a:rPr>
              <a:t>Menjauhi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gibah</a:t>
            </a:r>
            <a:endParaRPr lang="en-US" sz="3794" dirty="0">
              <a:solidFill>
                <a:srgbClr val="47413A"/>
              </a:solidFill>
              <a:latin typeface="Kollektif"/>
            </a:endParaRPr>
          </a:p>
          <a:p>
            <a:pPr marL="819286" lvl="1" indent="-409643" algn="just">
              <a:lnSpc>
                <a:spcPts val="5312"/>
              </a:lnSpc>
              <a:buAutoNum type="arabicPeriod"/>
            </a:pPr>
            <a:r>
              <a:rPr lang="en-US" sz="3794" dirty="0" err="1">
                <a:solidFill>
                  <a:srgbClr val="47413A"/>
                </a:solidFill>
                <a:latin typeface="Kollektif"/>
              </a:rPr>
              <a:t>Menolak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dusta</a:t>
            </a:r>
            <a:endParaRPr lang="en-US" sz="3794" dirty="0">
              <a:solidFill>
                <a:srgbClr val="47413A"/>
              </a:solidFill>
              <a:latin typeface="Kollektif"/>
            </a:endParaRPr>
          </a:p>
          <a:p>
            <a:pPr marL="819286" lvl="1" indent="-409643" algn="just">
              <a:lnSpc>
                <a:spcPts val="5312"/>
              </a:lnSpc>
              <a:buAutoNum type="arabicPeriod"/>
            </a:pPr>
            <a:r>
              <a:rPr lang="en-US" sz="3794" dirty="0" err="1">
                <a:solidFill>
                  <a:srgbClr val="47413A"/>
                </a:solidFill>
                <a:latin typeface="Kollektif"/>
              </a:rPr>
              <a:t>Tidak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menyakiti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orang lain</a:t>
            </a:r>
          </a:p>
          <a:p>
            <a:pPr marL="819286" lvl="1" indent="-409643" algn="just">
              <a:lnSpc>
                <a:spcPts val="5312"/>
              </a:lnSpc>
              <a:buAutoNum type="arabicPeriod"/>
            </a:pPr>
            <a:r>
              <a:rPr lang="en-US" sz="3794" dirty="0" err="1">
                <a:solidFill>
                  <a:srgbClr val="47413A"/>
                </a:solidFill>
                <a:latin typeface="Kollektif"/>
              </a:rPr>
              <a:t>Menjaga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anggota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badan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dari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segala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perbuatan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 yang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buruk</a:t>
            </a:r>
            <a:endParaRPr lang="en-US" sz="3794" dirty="0">
              <a:solidFill>
                <a:srgbClr val="47413A"/>
              </a:solidFill>
              <a:latin typeface="Kollektif"/>
            </a:endParaRPr>
          </a:p>
          <a:p>
            <a:pPr marL="409643" lvl="1" algn="ctr">
              <a:lnSpc>
                <a:spcPts val="5312"/>
              </a:lnSpc>
            </a:pPr>
            <a:r>
              <a:rPr lang="en-US" sz="3794" dirty="0">
                <a:solidFill>
                  <a:srgbClr val="47413A"/>
                </a:solidFill>
                <a:latin typeface="Kollektif"/>
              </a:rPr>
              <a:t>(Imam Al </a:t>
            </a:r>
            <a:r>
              <a:rPr lang="en-US" sz="3794" dirty="0" err="1">
                <a:solidFill>
                  <a:srgbClr val="47413A"/>
                </a:solidFill>
                <a:latin typeface="Kollektif"/>
              </a:rPr>
              <a:t>Gazali</a:t>
            </a:r>
            <a:r>
              <a:rPr lang="en-US" sz="3794" dirty="0">
                <a:solidFill>
                  <a:srgbClr val="47413A"/>
                </a:solidFill>
                <a:latin typeface="Kollektif"/>
              </a:rPr>
              <a:t>)</a:t>
            </a:r>
          </a:p>
        </p:txBody>
      </p:sp>
      <p:sp>
        <p:nvSpPr>
          <p:cNvPr id="15" name="Freeform 15"/>
          <p:cNvSpPr/>
          <p:nvPr/>
        </p:nvSpPr>
        <p:spPr>
          <a:xfrm>
            <a:off x="6733237" y="8308139"/>
            <a:ext cx="7703450" cy="1757780"/>
          </a:xfrm>
          <a:custGeom>
            <a:avLst/>
            <a:gdLst/>
            <a:ahLst/>
            <a:cxnLst/>
            <a:rect l="l" t="t" r="r" b="b"/>
            <a:pathLst>
              <a:path w="7703450" h="1757780">
                <a:moveTo>
                  <a:pt x="0" y="0"/>
                </a:moveTo>
                <a:lnTo>
                  <a:pt x="7703451" y="0"/>
                </a:lnTo>
                <a:lnTo>
                  <a:pt x="7703451" y="1757780"/>
                </a:lnTo>
                <a:lnTo>
                  <a:pt x="0" y="17577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5031" y="1028700"/>
            <a:ext cx="8637939" cy="8229600"/>
          </a:xfrm>
          <a:custGeom>
            <a:avLst/>
            <a:gdLst/>
            <a:ahLst/>
            <a:cxnLst/>
            <a:rect l="l" t="t" r="r" b="b"/>
            <a:pathLst>
              <a:path w="8637939" h="8229600">
                <a:moveTo>
                  <a:pt x="0" y="0"/>
                </a:moveTo>
                <a:lnTo>
                  <a:pt x="8637938" y="0"/>
                </a:lnTo>
                <a:lnTo>
                  <a:pt x="86379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07991">
            <a:off x="15014576" y="1743454"/>
            <a:ext cx="1282897" cy="2211891"/>
          </a:xfrm>
          <a:custGeom>
            <a:avLst/>
            <a:gdLst/>
            <a:ahLst/>
            <a:cxnLst/>
            <a:rect l="l" t="t" r="r" b="b"/>
            <a:pathLst>
              <a:path w="1282897" h="2211891">
                <a:moveTo>
                  <a:pt x="0" y="0"/>
                </a:moveTo>
                <a:lnTo>
                  <a:pt x="1282896" y="0"/>
                </a:lnTo>
                <a:lnTo>
                  <a:pt x="1282896" y="2211891"/>
                </a:lnTo>
                <a:lnTo>
                  <a:pt x="0" y="2211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716191">
            <a:off x="-1161944" y="-2480131"/>
            <a:ext cx="4639437" cy="8229600"/>
          </a:xfrm>
          <a:custGeom>
            <a:avLst/>
            <a:gdLst/>
            <a:ahLst/>
            <a:cxnLst/>
            <a:rect l="l" t="t" r="r" b="b"/>
            <a:pathLst>
              <a:path w="4639437" h="8229600">
                <a:moveTo>
                  <a:pt x="0" y="0"/>
                </a:moveTo>
                <a:lnTo>
                  <a:pt x="4639437" y="0"/>
                </a:lnTo>
                <a:lnTo>
                  <a:pt x="46394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0122">
            <a:off x="2262179" y="5445970"/>
            <a:ext cx="1621339" cy="2795411"/>
          </a:xfrm>
          <a:custGeom>
            <a:avLst/>
            <a:gdLst/>
            <a:ahLst/>
            <a:cxnLst/>
            <a:rect l="l" t="t" r="r" b="b"/>
            <a:pathLst>
              <a:path w="1621339" h="2795411">
                <a:moveTo>
                  <a:pt x="0" y="0"/>
                </a:moveTo>
                <a:lnTo>
                  <a:pt x="1621339" y="0"/>
                </a:lnTo>
                <a:lnTo>
                  <a:pt x="1621339" y="2795412"/>
                </a:lnTo>
                <a:lnTo>
                  <a:pt x="0" y="279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7606">
            <a:off x="13245084" y="7808738"/>
            <a:ext cx="902415" cy="1555888"/>
          </a:xfrm>
          <a:custGeom>
            <a:avLst/>
            <a:gdLst/>
            <a:ahLst/>
            <a:cxnLst/>
            <a:rect l="l" t="t" r="r" b="b"/>
            <a:pathLst>
              <a:path w="902415" h="1555888">
                <a:moveTo>
                  <a:pt x="0" y="0"/>
                </a:moveTo>
                <a:lnTo>
                  <a:pt x="902415" y="0"/>
                </a:lnTo>
                <a:lnTo>
                  <a:pt x="902415" y="1555887"/>
                </a:lnTo>
                <a:lnTo>
                  <a:pt x="0" y="1555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77821">
            <a:off x="3453092" y="967621"/>
            <a:ext cx="838538" cy="1445754"/>
          </a:xfrm>
          <a:custGeom>
            <a:avLst/>
            <a:gdLst/>
            <a:ahLst/>
            <a:cxnLst/>
            <a:rect l="l" t="t" r="r" b="b"/>
            <a:pathLst>
              <a:path w="838538" h="1445754">
                <a:moveTo>
                  <a:pt x="0" y="0"/>
                </a:moveTo>
                <a:lnTo>
                  <a:pt x="838538" y="0"/>
                </a:lnTo>
                <a:lnTo>
                  <a:pt x="838538" y="1445755"/>
                </a:lnTo>
                <a:lnTo>
                  <a:pt x="0" y="1445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12536" y="2082314"/>
            <a:ext cx="5104269" cy="179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47413A"/>
                </a:solidFill>
                <a:latin typeface="Loubag Bold"/>
              </a:rPr>
              <a:t>Saatnya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90117" y="3793484"/>
            <a:ext cx="4349107" cy="165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>
                <a:solidFill>
                  <a:srgbClr val="47413A"/>
                </a:solidFill>
                <a:latin typeface="Loubag Bold"/>
              </a:rPr>
              <a:t>Diskusi</a:t>
            </a:r>
          </a:p>
        </p:txBody>
      </p:sp>
      <p:sp>
        <p:nvSpPr>
          <p:cNvPr id="10" name="Freeform 10"/>
          <p:cNvSpPr/>
          <p:nvPr/>
        </p:nvSpPr>
        <p:spPr>
          <a:xfrm rot="9716191" flipH="1" flipV="1">
            <a:off x="14624516" y="4471882"/>
            <a:ext cx="4639437" cy="8229600"/>
          </a:xfrm>
          <a:custGeom>
            <a:avLst/>
            <a:gdLst/>
            <a:ahLst/>
            <a:cxnLst/>
            <a:rect l="l" t="t" r="r" b="b"/>
            <a:pathLst>
              <a:path w="4639437" h="8229600">
                <a:moveTo>
                  <a:pt x="4639437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4639437" y="0"/>
                </a:lnTo>
                <a:lnTo>
                  <a:pt x="4639437" y="822960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flipH="1" flipV="1">
            <a:off x="11548396" y="0"/>
            <a:ext cx="6739604" cy="1375290"/>
          </a:xfrm>
          <a:custGeom>
            <a:avLst/>
            <a:gdLst/>
            <a:ahLst/>
            <a:cxnLst/>
            <a:rect l="l" t="t" r="r" b="b"/>
            <a:pathLst>
              <a:path w="6739604" h="1375290">
                <a:moveTo>
                  <a:pt x="6739604" y="1375290"/>
                </a:moveTo>
                <a:lnTo>
                  <a:pt x="0" y="1375290"/>
                </a:lnTo>
                <a:lnTo>
                  <a:pt x="0" y="0"/>
                </a:lnTo>
                <a:lnTo>
                  <a:pt x="6739604" y="0"/>
                </a:lnTo>
                <a:lnTo>
                  <a:pt x="6739604" y="137529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0" y="8911710"/>
            <a:ext cx="6739604" cy="1375290"/>
          </a:xfrm>
          <a:custGeom>
            <a:avLst/>
            <a:gdLst/>
            <a:ahLst/>
            <a:cxnLst/>
            <a:rect l="l" t="t" r="r" b="b"/>
            <a:pathLst>
              <a:path w="6739604" h="1375290">
                <a:moveTo>
                  <a:pt x="6739604" y="0"/>
                </a:moveTo>
                <a:lnTo>
                  <a:pt x="0" y="0"/>
                </a:lnTo>
                <a:lnTo>
                  <a:pt x="0" y="1375290"/>
                </a:lnTo>
                <a:lnTo>
                  <a:pt x="6739604" y="1375290"/>
                </a:lnTo>
                <a:lnTo>
                  <a:pt x="673960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2842">
            <a:off x="-1027516" y="1481754"/>
            <a:ext cx="20343031" cy="7323491"/>
          </a:xfrm>
          <a:custGeom>
            <a:avLst/>
            <a:gdLst/>
            <a:ahLst/>
            <a:cxnLst/>
            <a:rect l="l" t="t" r="r" b="b"/>
            <a:pathLst>
              <a:path w="20343031" h="7323491">
                <a:moveTo>
                  <a:pt x="0" y="0"/>
                </a:moveTo>
                <a:lnTo>
                  <a:pt x="20343032" y="0"/>
                </a:lnTo>
                <a:lnTo>
                  <a:pt x="20343032" y="7323492"/>
                </a:lnTo>
                <a:lnTo>
                  <a:pt x="0" y="7323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963917" flipH="1">
            <a:off x="11941086" y="5880100"/>
            <a:ext cx="9944186" cy="9533988"/>
          </a:xfrm>
          <a:custGeom>
            <a:avLst/>
            <a:gdLst/>
            <a:ahLst/>
            <a:cxnLst/>
            <a:rect l="l" t="t" r="r" b="b"/>
            <a:pathLst>
              <a:path w="9944186" h="9533988">
                <a:moveTo>
                  <a:pt x="9944186" y="0"/>
                </a:moveTo>
                <a:lnTo>
                  <a:pt x="0" y="0"/>
                </a:lnTo>
                <a:lnTo>
                  <a:pt x="0" y="9533989"/>
                </a:lnTo>
                <a:lnTo>
                  <a:pt x="9944186" y="9533989"/>
                </a:lnTo>
                <a:lnTo>
                  <a:pt x="994418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240756" y="3832056"/>
            <a:ext cx="13806489" cy="2356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31"/>
              </a:lnSpc>
            </a:pPr>
            <a:r>
              <a:rPr lang="en-US" sz="13736">
                <a:solidFill>
                  <a:srgbClr val="47413A"/>
                </a:solidFill>
                <a:latin typeface="Loubag Bold"/>
              </a:rPr>
              <a:t>TERIMA KASIH</a:t>
            </a:r>
          </a:p>
        </p:txBody>
      </p:sp>
      <p:sp>
        <p:nvSpPr>
          <p:cNvPr id="5" name="Freeform 5"/>
          <p:cNvSpPr/>
          <p:nvPr/>
        </p:nvSpPr>
        <p:spPr>
          <a:xfrm rot="8919058" flipV="1">
            <a:off x="-3766030" y="-5065340"/>
            <a:ext cx="9944186" cy="9533988"/>
          </a:xfrm>
          <a:custGeom>
            <a:avLst/>
            <a:gdLst/>
            <a:ahLst/>
            <a:cxnLst/>
            <a:rect l="l" t="t" r="r" b="b"/>
            <a:pathLst>
              <a:path w="9944186" h="9533988">
                <a:moveTo>
                  <a:pt x="0" y="9533988"/>
                </a:moveTo>
                <a:lnTo>
                  <a:pt x="9944186" y="9533988"/>
                </a:lnTo>
                <a:lnTo>
                  <a:pt x="9944186" y="0"/>
                </a:lnTo>
                <a:lnTo>
                  <a:pt x="0" y="0"/>
                </a:lnTo>
                <a:lnTo>
                  <a:pt x="0" y="953398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01291" y="8655094"/>
            <a:ext cx="7315200" cy="2042984"/>
          </a:xfrm>
          <a:custGeom>
            <a:avLst/>
            <a:gdLst/>
            <a:ahLst/>
            <a:cxnLst/>
            <a:rect l="l" t="t" r="r" b="b"/>
            <a:pathLst>
              <a:path w="7315200" h="2042984">
                <a:moveTo>
                  <a:pt x="0" y="0"/>
                </a:moveTo>
                <a:lnTo>
                  <a:pt x="7315200" y="0"/>
                </a:lnTo>
                <a:lnTo>
                  <a:pt x="7315200" y="2042984"/>
                </a:lnTo>
                <a:lnTo>
                  <a:pt x="0" y="2042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1325540" y="-219744"/>
            <a:ext cx="7315200" cy="2042984"/>
          </a:xfrm>
          <a:custGeom>
            <a:avLst/>
            <a:gdLst/>
            <a:ahLst/>
            <a:cxnLst/>
            <a:rect l="l" t="t" r="r" b="b"/>
            <a:pathLst>
              <a:path w="7315200" h="2042984">
                <a:moveTo>
                  <a:pt x="7315200" y="2042984"/>
                </a:moveTo>
                <a:lnTo>
                  <a:pt x="0" y="2042984"/>
                </a:lnTo>
                <a:lnTo>
                  <a:pt x="0" y="0"/>
                </a:lnTo>
                <a:lnTo>
                  <a:pt x="7315200" y="0"/>
                </a:lnTo>
                <a:lnTo>
                  <a:pt x="7315200" y="204298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231</Words>
  <Application>Microsoft Office PowerPoint</Application>
  <PresentationFormat>Custom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Loubag Bold</vt:lpstr>
      <vt:lpstr>Kollektif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Cokelat Abu Abu Estetik Vintage Presentasi Tugas Sejarah</dc:title>
  <cp:lastModifiedBy>a416mao_04@outlook.com</cp:lastModifiedBy>
  <cp:revision>2</cp:revision>
  <dcterms:created xsi:type="dcterms:W3CDTF">2006-08-16T00:00:00Z</dcterms:created>
  <dcterms:modified xsi:type="dcterms:W3CDTF">2024-04-29T00:52:29Z</dcterms:modified>
  <dc:identifier>DAGDywl0kvA</dc:identifier>
</cp:coreProperties>
</file>